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744" r:id="rId1"/>
  </p:sldMasterIdLst>
  <p:notesMasterIdLst>
    <p:notesMasterId r:id="rId11"/>
  </p:notesMasterIdLst>
  <p:sldIdLst>
    <p:sldId id="1507" r:id="rId2"/>
    <p:sldId id="1508" r:id="rId3"/>
    <p:sldId id="1540" r:id="rId4"/>
    <p:sldId id="1638" r:id="rId5"/>
    <p:sldId id="1601" r:id="rId6"/>
    <p:sldId id="1639" r:id="rId7"/>
    <p:sldId id="1640" r:id="rId8"/>
    <p:sldId id="1637" r:id="rId9"/>
    <p:sldId id="162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92610"/>
    <a:srgbClr val="000404"/>
    <a:srgbClr val="000000"/>
    <a:srgbClr val="700000"/>
    <a:srgbClr val="020202"/>
    <a:srgbClr val="004620"/>
    <a:srgbClr val="460000"/>
    <a:srgbClr val="240F33"/>
    <a:srgbClr val="000408"/>
    <a:srgbClr val="0402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22" autoAdjust="0"/>
    <p:restoredTop sz="89008" autoAdjust="0"/>
  </p:normalViewPr>
  <p:slideViewPr>
    <p:cSldViewPr snapToGrid="0">
      <p:cViewPr varScale="1">
        <p:scale>
          <a:sx n="96" d="100"/>
          <a:sy n="96" d="100"/>
        </p:scale>
        <p:origin x="84" y="594"/>
      </p:cViewPr>
      <p:guideLst/>
    </p:cSldViewPr>
  </p:slideViewPr>
  <p:outlineViewPr>
    <p:cViewPr>
      <p:scale>
        <a:sx n="33" d="100"/>
        <a:sy n="33" d="100"/>
      </p:scale>
      <p:origin x="0" y="-7692"/>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BDD806-3644-47FD-8493-81C1DD031CAB}" type="datetimeFigureOut">
              <a:rPr lang="en-US" smtClean="0"/>
              <a:t>9/9/2020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71D24B-FC86-47AA-B772-7DE07F4E7521}" type="slidenum">
              <a:rPr lang="en-US" smtClean="0"/>
              <a:t>‹#›</a:t>
            </a:fld>
            <a:endParaRPr lang="en-US"/>
          </a:p>
        </p:txBody>
      </p:sp>
    </p:spTree>
    <p:extLst>
      <p:ext uri="{BB962C8B-B14F-4D97-AF65-F5344CB8AC3E}">
        <p14:creationId xmlns:p14="http://schemas.microsoft.com/office/powerpoint/2010/main" val="40837395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a:p>
        </p:txBody>
      </p:sp>
    </p:spTree>
    <p:extLst>
      <p:ext uri="{BB962C8B-B14F-4D97-AF65-F5344CB8AC3E}">
        <p14:creationId xmlns:p14="http://schemas.microsoft.com/office/powerpoint/2010/main" val="17200840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2</a:t>
            </a:fld>
            <a:endParaRPr lang="en-US">
              <a:solidFill>
                <a:srgbClr val="000000"/>
              </a:solidFill>
            </a:endParaRPr>
          </a:p>
        </p:txBody>
      </p:sp>
    </p:spTree>
    <p:extLst>
      <p:ext uri="{BB962C8B-B14F-4D97-AF65-F5344CB8AC3E}">
        <p14:creationId xmlns:p14="http://schemas.microsoft.com/office/powerpoint/2010/main" val="32068796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3</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kern="1200" dirty="0" smtClean="0"/>
              <a:t>1Ki 15:11 Asa did what was right in the eyes of the LORD, as did his father David. 12 And he banished the perverted persons from the land, and removed all the idols that his fathers had made. 13 Also he removed </a:t>
            </a:r>
            <a:r>
              <a:rPr lang="en-US" kern="1200" dirty="0" err="1" smtClean="0"/>
              <a:t>Maachah</a:t>
            </a:r>
            <a:r>
              <a:rPr lang="en-US" kern="1200" dirty="0" smtClean="0"/>
              <a:t> his grandmother from being queen mother, because she had made an obscene image of </a:t>
            </a:r>
            <a:r>
              <a:rPr lang="en-US" kern="1200" dirty="0" err="1" smtClean="0"/>
              <a:t>Asherah</a:t>
            </a:r>
            <a:r>
              <a:rPr lang="en-US" kern="1200" dirty="0" smtClean="0"/>
              <a:t>. And Asa cut down her obscene image and burned it by the Brook </a:t>
            </a:r>
            <a:r>
              <a:rPr lang="en-US" kern="1200" dirty="0" err="1" smtClean="0"/>
              <a:t>Kidron</a:t>
            </a:r>
            <a:r>
              <a:rPr lang="en-US" kern="1200" dirty="0" smtClean="0"/>
              <a:t>. 14 But the high places were not removed. Nevertheless Asa's heart was loyal to the LORD all his days..</a:t>
            </a:r>
          </a:p>
          <a:p>
            <a:endParaRPr lang="en-US" kern="1200" dirty="0"/>
          </a:p>
        </p:txBody>
      </p:sp>
    </p:spTree>
    <p:extLst>
      <p:ext uri="{BB962C8B-B14F-4D97-AF65-F5344CB8AC3E}">
        <p14:creationId xmlns:p14="http://schemas.microsoft.com/office/powerpoint/2010/main" val="11806885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4</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kern="1200" dirty="0" smtClean="0"/>
              <a:t>1Ki 15:11 Asa did what was right in the eyes of the LORD, as did his father David. 12 And he banished the perverted persons from the land, and removed all the idols that his fathers had made. 13 Also he removed </a:t>
            </a:r>
            <a:r>
              <a:rPr lang="en-US" kern="1200" dirty="0" err="1" smtClean="0"/>
              <a:t>Maachah</a:t>
            </a:r>
            <a:r>
              <a:rPr lang="en-US" kern="1200" dirty="0" smtClean="0"/>
              <a:t> his grandmother from being queen mother, because she had made an obscene image of </a:t>
            </a:r>
            <a:r>
              <a:rPr lang="en-US" kern="1200" dirty="0" err="1" smtClean="0"/>
              <a:t>Asherah</a:t>
            </a:r>
            <a:r>
              <a:rPr lang="en-US" kern="1200" dirty="0" smtClean="0"/>
              <a:t>. And Asa cut down her obscene image and burned it by the Brook </a:t>
            </a:r>
            <a:r>
              <a:rPr lang="en-US" kern="1200" dirty="0" err="1" smtClean="0"/>
              <a:t>Kidron</a:t>
            </a:r>
            <a:r>
              <a:rPr lang="en-US" kern="1200" dirty="0" smtClean="0"/>
              <a:t>. 14 But the high places were not removed. Nevertheless Asa's heart was loyal to the LORD all his days..</a:t>
            </a:r>
          </a:p>
          <a:p>
            <a:endParaRPr lang="en-US" kern="1200" dirty="0"/>
          </a:p>
        </p:txBody>
      </p:sp>
    </p:spTree>
    <p:extLst>
      <p:ext uri="{BB962C8B-B14F-4D97-AF65-F5344CB8AC3E}">
        <p14:creationId xmlns:p14="http://schemas.microsoft.com/office/powerpoint/2010/main" val="4810771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5</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pPr marL="0" indent="0">
              <a:buClr>
                <a:srgbClr val="FFFFCC"/>
              </a:buClr>
              <a:buSzPct val="75000"/>
              <a:buNone/>
            </a:pPr>
            <a:r>
              <a:rPr lang="en-US" sz="1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Jas 5:13-15 Is anyone among you suffering? Let him pray. Is anyone cheerful? Let him sing psalms. 14 Is anyone among you sick? Let him call for the elders of the church, and let them pray over him, anointing him with oil in the name of the Lord. And the prayer of faith will save the sick, and the Lord will raise him up. And if he has committed sins, he will be forgiven.</a:t>
            </a:r>
            <a:endParaRPr lang="en-US" sz="1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936207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6</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pPr marL="0" indent="0">
              <a:buClr>
                <a:srgbClr val="FFFFCC"/>
              </a:buClr>
              <a:buSzPct val="75000"/>
              <a:buNone/>
            </a:pPr>
            <a:r>
              <a:rPr lang="en-US" sz="1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Ga 6:1 Brethren, if a man is overtaken in any trespass, you who are spiritual restore such a one in a spirit of gentleness, considering yourself lest you also be tempted. 2 Bear one another's burdens, and so fulfill the law of Christ.</a:t>
            </a:r>
            <a:endParaRPr lang="en-US" sz="1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3701842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7</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pPr marL="0" indent="0">
              <a:buClr>
                <a:srgbClr val="FFFFCC"/>
              </a:buClr>
              <a:buSzPct val="75000"/>
              <a:buNone/>
            </a:pPr>
            <a:r>
              <a:rPr lang="en-US" sz="1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2Pe 2:4 For if God did not spare the angels who sinned, but cast them down to hell and delivered them into chains of darkness, to be reserved for judgment; 5 and did not spare the ancient world, but saved Noah, one of eight people, a preacher of righteousness, bringing in the flood on the world of the ungodly; 6 and turning the cities of Sodom and Gomorrah into ashes, condemned them to destruction, making them an example to those who afterward would live ungodly; 7 ¶ and delivered righteous Lot, who was oppressed by the filthy conduct of the wicked 8 (for that righteous man, dwelling among them, tormented his righteous soul from day to day by seeing and hearing their lawless deeds) -- 9 then the Lord knows how to deliver the godly out of temptations and to reserve the unjust under punishment for the day of judgment,</a:t>
            </a:r>
            <a:endParaRPr lang="en-US" sz="1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658048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9/9/2020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780896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9/9/2020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96480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9/9/2020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591355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9/9/2020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54869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9/9/2020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085661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9/9/2020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724557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9/9/2020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69951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9/9/2020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67388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9/9/2020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4294893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9/9/2020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616100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9/9/2020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521959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BE857BA-C9F0-4E0A-A4C7-D125AC007814}" type="datetimeFigureOut">
              <a:rPr lang="en-US" smtClean="0"/>
              <a:t>9/9/2020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58011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9/9/2020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969613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BE857BA-C9F0-4E0A-A4C7-D125AC007814}" type="datetimeFigureOut">
              <a:rPr lang="en-US" smtClean="0"/>
              <a:t>9/9/2020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23923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E857BA-C9F0-4E0A-A4C7-D125AC007814}" type="datetimeFigureOut">
              <a:rPr lang="en-US" smtClean="0"/>
              <a:t>9/9/2020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282131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9/9/2020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067126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9/9/2020</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133470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t="-20000" b="-20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DBE857BA-C9F0-4E0A-A4C7-D125AC007814}" type="datetimeFigureOut">
              <a:rPr lang="en-US" smtClean="0"/>
              <a:t>9/9/2020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BFFDF415-1D02-4917-9DF2-E2837826BA54}" type="slidenum">
              <a:rPr lang="en-US" smtClean="0"/>
              <a:t>‹#›</a:t>
            </a:fld>
            <a:endParaRPr lang="en-US"/>
          </a:p>
        </p:txBody>
      </p:sp>
    </p:spTree>
    <p:extLst>
      <p:ext uri="{BB962C8B-B14F-4D97-AF65-F5344CB8AC3E}">
        <p14:creationId xmlns:p14="http://schemas.microsoft.com/office/powerpoint/2010/main" val="1025109309"/>
      </p:ext>
    </p:extLst>
  </p:cSld>
  <p:clrMap bg1="dk1" tx1="lt1" bg2="dk2" tx2="lt2" accent1="accent1" accent2="accent2" accent3="accent3" accent4="accent4" accent5="accent5" accent6="accent6" hlink="hlink" folHlink="folHlink"/>
  <p:sldLayoutIdLst>
    <p:sldLayoutId id="2147484745" r:id="rId1"/>
    <p:sldLayoutId id="2147484746" r:id="rId2"/>
    <p:sldLayoutId id="2147484747" r:id="rId3"/>
    <p:sldLayoutId id="2147484748" r:id="rId4"/>
    <p:sldLayoutId id="2147484749" r:id="rId5"/>
    <p:sldLayoutId id="2147484750" r:id="rId6"/>
    <p:sldLayoutId id="2147484751" r:id="rId7"/>
    <p:sldLayoutId id="2147484752" r:id="rId8"/>
    <p:sldLayoutId id="2147484753" r:id="rId9"/>
    <p:sldLayoutId id="2147484754" r:id="rId10"/>
    <p:sldLayoutId id="2147484755" r:id="rId11"/>
    <p:sldLayoutId id="2147484756" r:id="rId12"/>
    <p:sldLayoutId id="2147484757" r:id="rId13"/>
    <p:sldLayoutId id="2147484758" r:id="rId14"/>
    <p:sldLayoutId id="2147484759" r:id="rId15"/>
    <p:sldLayoutId id="2147484760" r:id="rId16"/>
    <p:sldLayoutId id="2147484761"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191" y="7257"/>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12192000" cy="1828800"/>
          </a:xfrm>
        </p:spPr>
        <p:txBody>
          <a:bodyPr>
            <a:noAutofit/>
          </a:bodyPr>
          <a:lstStyle/>
          <a:p>
            <a:pPr algn="ctr"/>
            <a:r>
              <a:rPr lang="en-US" sz="132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304800" y="1905000"/>
            <a:ext cx="9753600" cy="3962400"/>
          </a:xfrm>
          <a:solidFill>
            <a:schemeClr val="bg2">
              <a:alpha val="0"/>
            </a:schemeClr>
          </a:solidFill>
        </p:spPr>
        <p:txBody>
          <a:bodyPr>
            <a:noAutofit/>
          </a:bodyPr>
          <a:lstStyle/>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Worship 		  		</a:t>
            </a:r>
            <a:r>
              <a:rPr lang="en-US" sz="4000" dirty="0" smtClean="0">
                <a:effectLst>
                  <a:glow rad="228600">
                    <a:srgbClr val="03080D"/>
                  </a:glow>
                </a:effectLst>
              </a:rPr>
              <a:t>	9:30 </a:t>
            </a:r>
            <a:r>
              <a:rPr lang="en-US" sz="4000" dirty="0">
                <a:effectLst>
                  <a:glow rad="228600">
                    <a:srgbClr val="03080D"/>
                  </a:glow>
                </a:effectLst>
              </a:rPr>
              <a:t>AM</a:t>
            </a:r>
          </a:p>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Bible Class (Livestream) 	 </a:t>
            </a:r>
            <a:r>
              <a:rPr lang="en-US" sz="4000" dirty="0" smtClean="0">
                <a:effectLst>
                  <a:glow rad="228600">
                    <a:srgbClr val="03080D"/>
                  </a:glow>
                </a:effectLst>
              </a:rPr>
              <a:t>	5:00 </a:t>
            </a:r>
            <a:r>
              <a:rPr lang="en-US" sz="4000" dirty="0">
                <a:effectLst>
                  <a:glow rad="228600">
                    <a:srgbClr val="03080D"/>
                  </a:glow>
                </a:effectLst>
              </a:rPr>
              <a:t>PM</a:t>
            </a:r>
          </a:p>
          <a:p>
            <a:pPr marL="0" indent="0">
              <a:buNone/>
            </a:pPr>
            <a:r>
              <a:rPr lang="en-US" sz="4000" b="1" dirty="0">
                <a:effectLst>
                  <a:glow rad="228600">
                    <a:srgbClr val="03080D"/>
                  </a:glow>
                </a:effectLst>
              </a:rPr>
              <a:t>Wednesday</a:t>
            </a:r>
          </a:p>
          <a:p>
            <a:pPr marL="487668" lvl="1" indent="0">
              <a:buNone/>
            </a:pPr>
            <a:r>
              <a:rPr lang="en-US" sz="4000" dirty="0">
                <a:effectLst>
                  <a:glow rad="228600">
                    <a:srgbClr val="03080D"/>
                  </a:glow>
                </a:effectLst>
              </a:rPr>
              <a:t>Bible Class (Livestream) 	 </a:t>
            </a:r>
            <a:r>
              <a:rPr lang="en-US" sz="4000" dirty="0" smtClean="0">
                <a:effectLst>
                  <a:glow rad="228600">
                    <a:srgbClr val="03080D"/>
                  </a:glow>
                </a:effectLst>
              </a:rPr>
              <a:t>	7:00  </a:t>
            </a:r>
            <a:r>
              <a:rPr lang="en-US" sz="4000" dirty="0">
                <a:effectLst>
                  <a:glow rad="228600">
                    <a:srgbClr val="03080D"/>
                  </a:glow>
                </a:effectLst>
              </a:rPr>
              <a:t>PM</a:t>
            </a:r>
          </a:p>
        </p:txBody>
      </p:sp>
      <p:sp>
        <p:nvSpPr>
          <p:cNvPr id="9" name="Title 3"/>
          <p:cNvSpPr txBox="1">
            <a:spLocks/>
          </p:cNvSpPr>
          <p:nvPr/>
        </p:nvSpPr>
        <p:spPr>
          <a:xfrm>
            <a:off x="585409" y="5867400"/>
            <a:ext cx="10972800" cy="685800"/>
          </a:xfrm>
          <a:prstGeom prst="rect">
            <a:avLst/>
          </a:prstGeom>
        </p:spPr>
        <p:txBody>
          <a:bodyPr vert="horz" lIns="0" tIns="60960" rIns="0" bIns="0" anchor="b">
            <a:normAutofit fontScale="97500"/>
          </a:bodyPr>
          <a:lstStyle/>
          <a:p>
            <a:pPr algn="ctr" defTabSz="1219170">
              <a:spcBef>
                <a:spcPct val="0"/>
              </a:spcBef>
              <a:defRPr/>
            </a:pPr>
            <a:r>
              <a:rPr lang="en-US" sz="4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153873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941869753"/>
              </p:ext>
            </p:extLst>
          </p:nvPr>
        </p:nvGraphicFramePr>
        <p:xfrm>
          <a:off x="4423144" y="-2"/>
          <a:ext cx="7768856" cy="6858002"/>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3884428">
                  <a:extLst>
                    <a:ext uri="{9D8B030D-6E8A-4147-A177-3AD203B41FA5}">
                      <a16:colId xmlns:a16="http://schemas.microsoft.com/office/drawing/2014/main" xmlns="" val="20000"/>
                    </a:ext>
                  </a:extLst>
                </a:gridCol>
                <a:gridCol w="3884428"/>
              </a:tblGrid>
              <a:tr h="864850">
                <a:tc gridSpan="2">
                  <a:txBody>
                    <a:bodyPr/>
                    <a:lstStyle/>
                    <a:p>
                      <a:pPr algn="ctr"/>
                      <a:r>
                        <a:rPr lang="en-US" sz="4800" b="1"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Order of Service</a:t>
                      </a:r>
                      <a:endParaRPr lang="en-US" sz="4800" b="1"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hMerge="1">
                  <a:txBody>
                    <a:bodyPr/>
                    <a:lstStyle/>
                    <a:p>
                      <a:pPr algn="ctr"/>
                      <a:endParaRPr lang="en-US" sz="2400" b="1"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L="68580" marR="68580">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0"/>
                  </a:ext>
                </a:extLst>
              </a:tr>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Opening Prayer</a:t>
                      </a:r>
                      <a:endParaRPr lang="en-US" sz="3200" b="0" i="0" cap="none" spc="0" baseline="0" dirty="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Rob Wade</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1"/>
                  </a:ext>
                </a:extLst>
              </a:tr>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Chris Willis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2"/>
                  </a:ext>
                </a:extLst>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Chris Willis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Lord’s Supper</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Lamar McDonald</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Chris Willis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Lesson</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Brian Haines</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Chris Willis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Closing</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Anthony Ward</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bl>
          </a:graphicData>
        </a:graphic>
      </p:graphicFrame>
      <p:sp>
        <p:nvSpPr>
          <p:cNvPr id="2" name="Rectangle 1"/>
          <p:cNvSpPr/>
          <p:nvPr/>
        </p:nvSpPr>
        <p:spPr>
          <a:xfrm>
            <a:off x="0" y="521730"/>
            <a:ext cx="4423144" cy="6001643"/>
          </a:xfrm>
          <a:prstGeom prst="rect">
            <a:avLst/>
          </a:prstGeom>
        </p:spPr>
        <p:txBody>
          <a:bodyPr wrap="square">
            <a:spAutoFit/>
          </a:bodyPr>
          <a:lstStyle/>
          <a:p>
            <a:pPr algn="ctr"/>
            <a:r>
              <a:rPr lang="en-US" sz="3200" b="1" dirty="0">
                <a:ln w="9525">
                  <a:solidFill>
                    <a:schemeClr val="bg1"/>
                  </a:solidFill>
                  <a:prstDash val="solid"/>
                </a:ln>
                <a:effectLst>
                  <a:outerShdw blurRad="12700" dist="38100" dir="2700000" algn="tl" rotWithShape="0">
                    <a:schemeClr val="bg1">
                      <a:lumMod val="50000"/>
                    </a:schemeClr>
                  </a:outerShdw>
                </a:effectLst>
              </a:rPr>
              <a:t>  </a:t>
            </a:r>
            <a:r>
              <a:rPr lang="en-US" sz="3200" b="1" dirty="0" smtClean="0">
                <a:ln w="9525">
                  <a:solidFill>
                    <a:schemeClr val="bg1"/>
                  </a:solidFill>
                  <a:prstDash val="solid"/>
                </a:ln>
                <a:effectLst>
                  <a:outerShdw blurRad="12700" dist="38100" dir="2700000" algn="tl" rotWithShape="0">
                    <a:schemeClr val="bg1">
                      <a:lumMod val="50000"/>
                    </a:schemeClr>
                  </a:outerShdw>
                </a:effectLst>
              </a:rPr>
              <a:t>1 Corinthians 16:2</a:t>
            </a:r>
          </a:p>
          <a:p>
            <a:pPr algn="ctr"/>
            <a:r>
              <a:rPr lang="en-US" sz="3200" b="1" i="1" dirty="0" smtClean="0">
                <a:ln w="9525">
                  <a:solidFill>
                    <a:schemeClr val="bg1"/>
                  </a:solidFill>
                  <a:prstDash val="solid"/>
                </a:ln>
                <a:effectLst>
                  <a:outerShdw blurRad="12700" dist="38100" dir="2700000" algn="tl" rotWithShape="0">
                    <a:schemeClr val="bg1">
                      <a:lumMod val="50000"/>
                    </a:schemeClr>
                  </a:outerShdw>
                </a:effectLst>
              </a:rPr>
              <a:t>On </a:t>
            </a:r>
            <a:r>
              <a:rPr lang="en-US" sz="3200" b="1" i="1" dirty="0">
                <a:ln w="9525">
                  <a:solidFill>
                    <a:schemeClr val="bg1"/>
                  </a:solidFill>
                  <a:prstDash val="solid"/>
                </a:ln>
                <a:effectLst>
                  <a:outerShdw blurRad="12700" dist="38100" dir="2700000" algn="tl" rotWithShape="0">
                    <a:schemeClr val="bg1">
                      <a:lumMod val="50000"/>
                    </a:schemeClr>
                  </a:outerShdw>
                </a:effectLst>
              </a:rPr>
              <a:t>the first day of the week let each one of you lay something aside, storing up as he may prosper, that there be no collections when I come</a:t>
            </a:r>
            <a:r>
              <a:rPr lang="en-US" sz="3200" b="1" dirty="0" smtClean="0">
                <a:ln w="9525">
                  <a:solidFill>
                    <a:schemeClr val="bg1"/>
                  </a:solidFill>
                  <a:prstDash val="solid"/>
                </a:ln>
                <a:effectLst>
                  <a:outerShdw blurRad="12700" dist="38100" dir="2700000" algn="tl" rotWithShape="0">
                    <a:schemeClr val="bg1">
                      <a:lumMod val="50000"/>
                    </a:schemeClr>
                  </a:outerShdw>
                </a:effectLst>
              </a:rPr>
              <a:t>.</a:t>
            </a:r>
          </a:p>
          <a:p>
            <a:pPr algn="ctr"/>
            <a:endParaRPr lang="en-US" sz="3200" b="1" dirty="0" smtClean="0">
              <a:ln w="9525">
                <a:solidFill>
                  <a:schemeClr val="bg1"/>
                </a:solidFill>
                <a:prstDash val="solid"/>
              </a:ln>
              <a:effectLst>
                <a:outerShdw blurRad="12700" dist="38100" dir="2700000" algn="tl" rotWithShape="0">
                  <a:schemeClr val="bg1">
                    <a:lumMod val="50000"/>
                  </a:schemeClr>
                </a:outerShdw>
              </a:effectLst>
            </a:endParaRPr>
          </a:p>
          <a:p>
            <a:pPr algn="ctr"/>
            <a:endParaRPr lang="en-US" sz="3200" b="1" dirty="0">
              <a:ln w="9525">
                <a:solidFill>
                  <a:schemeClr val="bg1"/>
                </a:solidFill>
                <a:prstDash val="solid"/>
              </a:ln>
              <a:effectLst>
                <a:outerShdw blurRad="12700" dist="38100" dir="2700000" algn="tl" rotWithShape="0">
                  <a:schemeClr val="bg1">
                    <a:lumMod val="50000"/>
                  </a:schemeClr>
                </a:outerShdw>
              </a:effectLst>
            </a:endParaRPr>
          </a:p>
          <a:p>
            <a:pPr algn="ctr"/>
            <a:endParaRPr lang="en-US" sz="3200" b="1" dirty="0">
              <a:ln w="9525">
                <a:solidFill>
                  <a:schemeClr val="bg1"/>
                </a:solidFill>
                <a:prstDash val="solid"/>
              </a:ln>
              <a:effectLst>
                <a:outerShdw blurRad="12700" dist="38100" dir="2700000" algn="tl" rotWithShape="0">
                  <a:schemeClr val="bg1">
                    <a:lumMod val="50000"/>
                  </a:schemeClr>
                </a:outerShdw>
              </a:effectLst>
            </a:endParaRPr>
          </a:p>
          <a:p>
            <a:pPr algn="ctr"/>
            <a:r>
              <a:rPr lang="en-US" sz="3200" b="1" dirty="0" smtClean="0">
                <a:ln w="9525">
                  <a:solidFill>
                    <a:schemeClr val="bg1"/>
                  </a:solidFill>
                  <a:prstDash val="solid"/>
                </a:ln>
                <a:effectLst>
                  <a:outerShdw blurRad="12700" dist="38100" dir="2700000" algn="tl" rotWithShape="0">
                    <a:schemeClr val="bg1">
                      <a:lumMod val="50000"/>
                    </a:schemeClr>
                  </a:outerShdw>
                </a:effectLst>
              </a:rPr>
              <a:t>The collection basket </a:t>
            </a:r>
          </a:p>
          <a:p>
            <a:pPr algn="ctr"/>
            <a:r>
              <a:rPr lang="en-US" sz="3200" b="1" dirty="0" smtClean="0">
                <a:ln w="9525">
                  <a:solidFill>
                    <a:schemeClr val="bg1"/>
                  </a:solidFill>
                  <a:prstDash val="solid"/>
                </a:ln>
                <a:effectLst>
                  <a:outerShdw blurRad="12700" dist="38100" dir="2700000" algn="tl" rotWithShape="0">
                    <a:schemeClr val="bg1">
                      <a:lumMod val="50000"/>
                    </a:schemeClr>
                  </a:outerShdw>
                </a:effectLst>
              </a:rPr>
              <a:t>is in the foyer</a:t>
            </a:r>
            <a:endParaRPr lang="en-US" sz="3200" dirty="0"/>
          </a:p>
        </p:txBody>
      </p:sp>
    </p:spTree>
    <p:extLst>
      <p:ext uri="{BB962C8B-B14F-4D97-AF65-F5344CB8AC3E}">
        <p14:creationId xmlns:p14="http://schemas.microsoft.com/office/powerpoint/2010/main" val="2069050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My Feet are Killing Me!</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90169" y="1679376"/>
            <a:ext cx="11192475" cy="4909893"/>
          </a:xfrm>
        </p:spPr>
        <p:txBody>
          <a:bodyPr>
            <a:normAutofit/>
          </a:bodyPr>
          <a:lstStyle/>
          <a:p>
            <a:pPr marL="0" indent="0" algn="just">
              <a:buClr>
                <a:srgbClr val="FFFFCC"/>
              </a:buClr>
              <a:buSzPct val="75000"/>
              <a:buNone/>
            </a:pP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Now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the rest of all the acts of Asa and all his might and all that he did and the cities which he built, are they not written in the Book of the Chronicles of the Kings of Judah? But in the time of his old age he was diseased in his feet</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1 Kings 15:23</a:t>
            </a:r>
            <a:endPar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527982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My Feet are Killing Me!</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90169" y="1679376"/>
            <a:ext cx="11192475" cy="4909893"/>
          </a:xfrm>
        </p:spPr>
        <p:txBody>
          <a:bodyPr>
            <a:normAutofit/>
          </a:bodyPr>
          <a:lstStyle/>
          <a:p>
            <a:pPr marL="0" indent="0" algn="just">
              <a:buClr>
                <a:srgbClr val="FFFFCC"/>
              </a:buClr>
              <a:buSzPct val="75000"/>
              <a:buNone/>
            </a:pP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In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the thirty-ninth year of his reign Asa became diseased in his feet. His disease was severe, yet even in his disease he did not seek the LORD, but the physicians</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2 Chronicles </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16:12 </a:t>
            </a:r>
            <a:endPar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46458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Trust in the Lord </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87458" y="1689315"/>
            <a:ext cx="11472581" cy="4909893"/>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When </a:t>
            </a: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physical issues appear, do we seek spiritual answers</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a:t>
            </a: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Turning to God in prayer</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James 5:13-15</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Why do we only trust in men?</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Weakness of faith?</a:t>
            </a: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55033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Trust in the Lord </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87458" y="1689315"/>
            <a:ext cx="11472581" cy="4909893"/>
          </a:xfrm>
        </p:spPr>
        <p:txBody>
          <a:bodyPr>
            <a:normAutofit/>
          </a:bodyPr>
          <a:lstStyle/>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Do we want spiritual support</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 Turning to the church</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Galatians 6:1-2 </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Why do we only trust in men?</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Pride?</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Mistrust?</a:t>
            </a: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082380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fade">
                                      <p:cBhvr>
                                        <p:cTn id="25"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Trust in the Lord </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68965" y="1689315"/>
            <a:ext cx="11827565" cy="4909893"/>
          </a:xfrm>
        </p:spPr>
        <p:txBody>
          <a:bodyPr>
            <a:normAutofit lnSpcReduction="10000"/>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Our confidence in tough times</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2 Peter 2:4-9</a:t>
            </a:r>
          </a:p>
          <a:p>
            <a:pPr marL="0" indent="0" algn="just">
              <a:buClr>
                <a:srgbClr val="FFFFCC"/>
              </a:buClr>
              <a:buSzPct val="75000"/>
              <a:buNone/>
            </a:pPr>
            <a:r>
              <a:rPr lang="en-US" sz="44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No </a:t>
            </a:r>
            <a:r>
              <a:rPr lang="en-US" sz="44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temptation has overtaken you except such as is common to man; but God is faithful, who will not allow you to be tempted beyond what you are able, but with the temptation will also make the way of escape, that you may be able to bear it</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1</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Corinthians 10:13 </a:t>
            </a: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451565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960905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704975"/>
          </a:xfrm>
        </p:spPr>
        <p:txBody>
          <a:bodyPr>
            <a:noAutofit/>
          </a:bodyPr>
          <a:lstStyle/>
          <a:p>
            <a:pPr algn="ctr"/>
            <a:r>
              <a:rPr lang="en-US" sz="7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What Must One Do To Be Saved</a:t>
            </a:r>
            <a:endParaRPr lang="en-US" sz="7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Content Placeholder 2"/>
          <p:cNvSpPr>
            <a:spLocks noGrp="1"/>
          </p:cNvSpPr>
          <p:nvPr>
            <p:ph idx="1"/>
          </p:nvPr>
        </p:nvSpPr>
        <p:spPr>
          <a:xfrm>
            <a:off x="278969" y="1687475"/>
            <a:ext cx="11313763" cy="5348755"/>
          </a:xfrm>
        </p:spPr>
        <p:txBody>
          <a:bodyPr>
            <a:normAutofit/>
          </a:bodyPr>
          <a:lstStyle/>
          <a:p>
            <a:pPr marL="0" indent="0">
              <a:buNone/>
            </a:pP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Hear and Believe – Acts 15:7</a:t>
            </a:r>
          </a:p>
          <a:p>
            <a:pPr marL="0" indent="0">
              <a:buNone/>
            </a:pP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Confess Jesus as Lord – Romans 10:9</a:t>
            </a:r>
          </a:p>
          <a:p>
            <a:pPr marL="0" indent="0">
              <a:buNone/>
            </a:pP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Repentance from sin – Acts 2:38</a:t>
            </a:r>
          </a:p>
          <a:p>
            <a:pPr marL="0" indent="0">
              <a:buNone/>
            </a:pP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Baptism into Christ – Romans 6:3-5</a:t>
            </a:r>
          </a:p>
          <a:p>
            <a:pPr marL="0" indent="0">
              <a:buNone/>
            </a:pP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Faithful in life – Revelation 2:10</a:t>
            </a:r>
            <a:endParaRPr lang="en-US" sz="5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337772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Depth</Template>
  <TotalTime>372999</TotalTime>
  <Words>764</Words>
  <Application>Microsoft Office PowerPoint</Application>
  <PresentationFormat>Widescreen</PresentationFormat>
  <Paragraphs>71</Paragraphs>
  <Slides>9</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Bell MT</vt:lpstr>
      <vt:lpstr>Calibri</vt:lpstr>
      <vt:lpstr>Depth</vt:lpstr>
      <vt:lpstr>Welcome!</vt:lpstr>
      <vt:lpstr>PowerPoint Presentation</vt:lpstr>
      <vt:lpstr>My Feet are Killing Me!</vt:lpstr>
      <vt:lpstr>My Feet are Killing Me!</vt:lpstr>
      <vt:lpstr>Trust in the Lord </vt:lpstr>
      <vt:lpstr>Trust in the Lord </vt:lpstr>
      <vt:lpstr>Trust in the Lord </vt:lpstr>
      <vt:lpstr>PowerPoint Presentation</vt:lpstr>
      <vt:lpstr>What Must One Do To Be Saved</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Sermon</dc:title>
  <dc:creator>BRIAN HAINES</dc:creator>
  <cp:lastModifiedBy>BRIAN HAINES</cp:lastModifiedBy>
  <cp:revision>1185</cp:revision>
  <dcterms:created xsi:type="dcterms:W3CDTF">2016-12-20T17:11:47Z</dcterms:created>
  <dcterms:modified xsi:type="dcterms:W3CDTF">2020-09-12T17:07:22Z</dcterms:modified>
</cp:coreProperties>
</file>